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4" r:id="rId8"/>
    <p:sldId id="262" r:id="rId9"/>
    <p:sldId id="263" r:id="rId10"/>
  </p:sldIdLst>
  <p:sldSz cx="9144000" cy="5143500" type="screen16x9"/>
  <p:notesSz cx="6858000" cy="9144000"/>
  <p:embeddedFontLst>
    <p:embeddedFont>
      <p:font typeface="Roboto" panose="02000000000000000000" pitchFamily="2" charset="0"/>
      <p:regular r:id="rId12"/>
      <p:bold r:id="rId13"/>
      <p:italic r:id="rId14"/>
      <p:boldItalic r:id="rId15"/>
    </p:embeddedFont>
    <p:embeddedFont>
      <p:font typeface="Roboto Slab" panose="020B060402020202020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Hello, my name is Allen Zhu and today I will be going over a quick </a:t>
            </a:r>
            <a:r>
              <a:rPr lang="en-US" dirty="0" err="1"/>
              <a:t>powerpoint</a:t>
            </a:r>
            <a:r>
              <a:rPr lang="en-US" dirty="0"/>
              <a:t> on Cybersecurity in Healthcare. Cybersecurity is an increasingly important as we use more electronic records in healthcare. In this presentation, I will go over what is cybersecurity, the safeguards and threats involved, and the importance of it now and for the future.</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dc4d012239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dc4d012239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Cybersecurity includes the electronic, training, and physical security measures hospitals and healthcare facilities take to protect patient healthcare information. They safeguard valuable health technology from outside influence, thereby securing confidential health data, and protecting patients and care outcomes. Patients are cared for knowing their information is safe and services are optimal.</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dc4d012239_0_1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dc4d012239_0_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Some examples of cybersecurity include the use of Internet/Network firewalls, employee training to avoid/prevent security breaches, and security advisories to warn organizations of emerging cyber threats.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dc4d012239_0_1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dc4d012239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Cybersecurity attacks include phishing, DDOS (Denial-of-service), and Ransomware attacks. Phishing includes steals employee ID info, threatening a health systems security. DDOS can shut down servers or networks, preventing access to healthcare websites. Ransomware prevents healthcare workers from accessing patient data unless a ransom is paid.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dc4d012239_0_1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dc4d012239_0_1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Whitehat Hacking is an ethical way to hack a health system. A whitehat hacking group hacks a health information system, identfies weaknesses, and passes on information to the system designers to fix.</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c4d012239_0_1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c4d012239_0_1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Since 2019, cyberattacks against health systems have increased by 42%, affecting 31 million patients.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31 million patient have been affected by cybersecurity breaches, almost the population of Canada. I think this emphasizes the importance of cybersecurity.</a:t>
            </a:r>
            <a:endParaRPr lang="en-CA" dirty="0"/>
          </a:p>
        </p:txBody>
      </p:sp>
    </p:spTree>
    <p:extLst>
      <p:ext uri="{BB962C8B-B14F-4D97-AF65-F5344CB8AC3E}">
        <p14:creationId xmlns:p14="http://schemas.microsoft.com/office/powerpoint/2010/main" val="3875179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dc4d012239_0_19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dc4d012239_0_19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dc4d012239_0_20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dc4d012239_0_20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6.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www.varonis.com/blog/white-hat-hacker/"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Cybersecurity in Healthcare</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Allen Zhu</a:t>
            </a:r>
            <a:endParaRPr/>
          </a:p>
        </p:txBody>
      </p:sp>
      <p:pic>
        <p:nvPicPr>
          <p:cNvPr id="3" name="intro">
            <a:hlinkClick r:id="" action="ppaction://media"/>
            <a:extLst>
              <a:ext uri="{FF2B5EF4-FFF2-40B4-BE49-F238E27FC236}">
                <a16:creationId xmlns:a16="http://schemas.microsoft.com/office/drawing/2014/main" id="{63E3D0C3-DE2A-4901-9BC3-E2E39D5C8FE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49394" y="134143"/>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What is Cybersecurity in Healthcare?</a:t>
            </a:r>
            <a:endParaRPr dirty="0"/>
          </a:p>
        </p:txBody>
      </p:sp>
      <p:sp>
        <p:nvSpPr>
          <p:cNvPr id="70" name="Google Shape;70;p14"/>
          <p:cNvSpPr txBox="1">
            <a:spLocks noGrp="1"/>
          </p:cNvSpPr>
          <p:nvPr>
            <p:ph type="body" idx="1"/>
          </p:nvPr>
        </p:nvSpPr>
        <p:spPr>
          <a:xfrm>
            <a:off x="387900" y="1498525"/>
            <a:ext cx="3247500" cy="3078300"/>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SzPts val="1800"/>
              <a:buChar char="●"/>
            </a:pPr>
            <a:r>
              <a:rPr lang="en" b="1" u="sng" dirty="0"/>
              <a:t>Safeguard</a:t>
            </a:r>
            <a:r>
              <a:rPr lang="en" dirty="0"/>
              <a:t> Health Technology</a:t>
            </a:r>
            <a:endParaRPr dirty="0"/>
          </a:p>
          <a:p>
            <a:pPr marL="457200" lvl="0" indent="0" algn="l" rtl="0">
              <a:spcBef>
                <a:spcPts val="1200"/>
              </a:spcBef>
              <a:spcAft>
                <a:spcPts val="0"/>
              </a:spcAft>
              <a:buNone/>
            </a:pPr>
            <a:endParaRPr dirty="0"/>
          </a:p>
          <a:p>
            <a:pPr marL="457200" lvl="0" indent="-342900" algn="l" rtl="0">
              <a:spcBef>
                <a:spcPts val="1200"/>
              </a:spcBef>
              <a:spcAft>
                <a:spcPts val="0"/>
              </a:spcAft>
              <a:buSzPts val="1800"/>
              <a:buChar char="●"/>
            </a:pPr>
            <a:r>
              <a:rPr lang="en" b="1" u="sng" dirty="0"/>
              <a:t>Secure</a:t>
            </a:r>
            <a:r>
              <a:rPr lang="en" dirty="0"/>
              <a:t> Confidential Health Data</a:t>
            </a:r>
            <a:endParaRPr dirty="0"/>
          </a:p>
          <a:p>
            <a:pPr marL="0" lvl="0" indent="0" algn="l" rtl="0">
              <a:spcBef>
                <a:spcPts val="1200"/>
              </a:spcBef>
              <a:spcAft>
                <a:spcPts val="0"/>
              </a:spcAft>
              <a:buNone/>
            </a:pPr>
            <a:endParaRPr dirty="0"/>
          </a:p>
          <a:p>
            <a:pPr marL="457200" lvl="0" indent="-342900" algn="l" rtl="0">
              <a:spcBef>
                <a:spcPts val="1200"/>
              </a:spcBef>
              <a:spcAft>
                <a:spcPts val="0"/>
              </a:spcAft>
              <a:buSzPts val="1800"/>
              <a:buChar char="●"/>
            </a:pPr>
            <a:r>
              <a:rPr lang="en" b="1" u="sng" dirty="0"/>
              <a:t>Protect</a:t>
            </a:r>
            <a:r>
              <a:rPr lang="en" dirty="0"/>
              <a:t> Patients and Care Outcomes</a:t>
            </a:r>
            <a:endParaRPr dirty="0"/>
          </a:p>
        </p:txBody>
      </p:sp>
      <p:pic>
        <p:nvPicPr>
          <p:cNvPr id="71" name="Google Shape;71;p14"/>
          <p:cNvPicPr preferRelativeResize="0"/>
          <p:nvPr/>
        </p:nvPicPr>
        <p:blipFill>
          <a:blip r:embed="rId5">
            <a:alphaModFix/>
          </a:blip>
          <a:stretch>
            <a:fillRect/>
          </a:stretch>
        </p:blipFill>
        <p:spPr>
          <a:xfrm>
            <a:off x="4226644" y="1681257"/>
            <a:ext cx="4267275" cy="2397825"/>
          </a:xfrm>
          <a:prstGeom prst="rect">
            <a:avLst/>
          </a:prstGeom>
          <a:noFill/>
          <a:ln>
            <a:noFill/>
          </a:ln>
        </p:spPr>
      </p:pic>
      <p:pic>
        <p:nvPicPr>
          <p:cNvPr id="3" name="Slide 2">
            <a:hlinkClick r:id="" action="ppaction://media"/>
            <a:extLst>
              <a:ext uri="{FF2B5EF4-FFF2-40B4-BE49-F238E27FC236}">
                <a16:creationId xmlns:a16="http://schemas.microsoft.com/office/drawing/2014/main" id="{2B0458EB-B2EF-4442-AB48-28244FC9DCD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92232" y="10362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0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Examples of Cybersecurity </a:t>
            </a:r>
            <a:endParaRPr dirty="0"/>
          </a:p>
        </p:txBody>
      </p:sp>
      <p:sp>
        <p:nvSpPr>
          <p:cNvPr id="77" name="Google Shape;77;p15"/>
          <p:cNvSpPr txBox="1">
            <a:spLocks noGrp="1"/>
          </p:cNvSpPr>
          <p:nvPr>
            <p:ph type="body" idx="1"/>
          </p:nvPr>
        </p:nvSpPr>
        <p:spPr>
          <a:xfrm>
            <a:off x="553582" y="1537091"/>
            <a:ext cx="4184100" cy="3060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u="sng" dirty="0"/>
              <a:t>Firewalls</a:t>
            </a:r>
            <a:endParaRPr b="1" u="sng" dirty="0"/>
          </a:p>
          <a:p>
            <a:pPr marL="0" lvl="0" indent="0" algn="l" rtl="0">
              <a:spcBef>
                <a:spcPts val="1200"/>
              </a:spcBef>
              <a:spcAft>
                <a:spcPts val="0"/>
              </a:spcAft>
              <a:buNone/>
            </a:pPr>
            <a:endParaRPr dirty="0"/>
          </a:p>
          <a:p>
            <a:pPr marL="457200" lvl="0" indent="-342900" algn="l" rtl="0">
              <a:spcBef>
                <a:spcPts val="1200"/>
              </a:spcBef>
              <a:spcAft>
                <a:spcPts val="0"/>
              </a:spcAft>
              <a:buSzPts val="1800"/>
              <a:buChar char="-"/>
            </a:pPr>
            <a:r>
              <a:rPr lang="en" b="1" u="sng" dirty="0"/>
              <a:t>Employee Training</a:t>
            </a:r>
            <a:endParaRPr b="1" u="sng" dirty="0"/>
          </a:p>
          <a:p>
            <a:pPr marL="457200" lvl="0" indent="0" algn="l" rtl="0">
              <a:spcBef>
                <a:spcPts val="1200"/>
              </a:spcBef>
              <a:spcAft>
                <a:spcPts val="0"/>
              </a:spcAft>
              <a:buNone/>
            </a:pPr>
            <a:endParaRPr dirty="0"/>
          </a:p>
          <a:p>
            <a:pPr marL="457200" lvl="0" indent="-342900" algn="l" rtl="0">
              <a:spcBef>
                <a:spcPts val="1200"/>
              </a:spcBef>
              <a:spcAft>
                <a:spcPts val="0"/>
              </a:spcAft>
              <a:buSzPts val="1800"/>
              <a:buChar char="-"/>
            </a:pPr>
            <a:r>
              <a:rPr lang="en" b="1" u="sng" dirty="0"/>
              <a:t>Security Advisories</a:t>
            </a:r>
            <a:endParaRPr b="1" u="sng" dirty="0"/>
          </a:p>
        </p:txBody>
      </p:sp>
      <p:pic>
        <p:nvPicPr>
          <p:cNvPr id="78" name="Google Shape;78;p15"/>
          <p:cNvPicPr preferRelativeResize="0"/>
          <p:nvPr/>
        </p:nvPicPr>
        <p:blipFill>
          <a:blip r:embed="rId5">
            <a:alphaModFix/>
          </a:blip>
          <a:stretch>
            <a:fillRect/>
          </a:stretch>
        </p:blipFill>
        <p:spPr>
          <a:xfrm>
            <a:off x="4737682" y="1103086"/>
            <a:ext cx="1163813" cy="972874"/>
          </a:xfrm>
          <a:prstGeom prst="rect">
            <a:avLst/>
          </a:prstGeom>
          <a:noFill/>
          <a:ln>
            <a:noFill/>
          </a:ln>
        </p:spPr>
      </p:pic>
      <p:pic>
        <p:nvPicPr>
          <p:cNvPr id="79" name="Google Shape;79;p15"/>
          <p:cNvPicPr preferRelativeResize="0"/>
          <p:nvPr/>
        </p:nvPicPr>
        <p:blipFill>
          <a:blip r:embed="rId6">
            <a:alphaModFix/>
          </a:blip>
          <a:stretch>
            <a:fillRect/>
          </a:stretch>
        </p:blipFill>
        <p:spPr>
          <a:xfrm>
            <a:off x="4499280" y="2204363"/>
            <a:ext cx="1640616" cy="1212426"/>
          </a:xfrm>
          <a:prstGeom prst="rect">
            <a:avLst/>
          </a:prstGeom>
          <a:noFill/>
          <a:ln>
            <a:noFill/>
          </a:ln>
        </p:spPr>
      </p:pic>
      <p:pic>
        <p:nvPicPr>
          <p:cNvPr id="80" name="Google Shape;80;p15"/>
          <p:cNvPicPr preferRelativeResize="0"/>
          <p:nvPr/>
        </p:nvPicPr>
        <p:blipFill>
          <a:blip r:embed="rId7">
            <a:alphaModFix/>
          </a:blip>
          <a:stretch>
            <a:fillRect/>
          </a:stretch>
        </p:blipFill>
        <p:spPr>
          <a:xfrm>
            <a:off x="4650477" y="3488043"/>
            <a:ext cx="1449483" cy="1280513"/>
          </a:xfrm>
          <a:prstGeom prst="rect">
            <a:avLst/>
          </a:prstGeom>
          <a:noFill/>
          <a:ln>
            <a:noFill/>
          </a:ln>
        </p:spPr>
      </p:pic>
      <p:pic>
        <p:nvPicPr>
          <p:cNvPr id="3" name="Slide 3">
            <a:hlinkClick r:id="" action="ppaction://media"/>
            <a:extLst>
              <a:ext uri="{FF2B5EF4-FFF2-40B4-BE49-F238E27FC236}">
                <a16:creationId xmlns:a16="http://schemas.microsoft.com/office/drawing/2014/main" id="{7D0EFC13-A3E3-49FB-B272-253FA6C44C8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420769" y="214343"/>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1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87900" y="573025"/>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dirty="0"/>
              <a:t>Cybersecurity Attacks</a:t>
            </a:r>
            <a:endParaRPr sz="3000" dirty="0"/>
          </a:p>
        </p:txBody>
      </p:sp>
      <p:pic>
        <p:nvPicPr>
          <p:cNvPr id="86" name="Google Shape;86;p16"/>
          <p:cNvPicPr preferRelativeResize="0"/>
          <p:nvPr/>
        </p:nvPicPr>
        <p:blipFill>
          <a:blip r:embed="rId5">
            <a:alphaModFix/>
          </a:blip>
          <a:stretch>
            <a:fillRect/>
          </a:stretch>
        </p:blipFill>
        <p:spPr>
          <a:xfrm>
            <a:off x="4686300" y="979450"/>
            <a:ext cx="4403124" cy="3387026"/>
          </a:xfrm>
          <a:prstGeom prst="rect">
            <a:avLst/>
          </a:prstGeom>
          <a:noFill/>
          <a:ln>
            <a:noFill/>
          </a:ln>
        </p:spPr>
      </p:pic>
      <p:pic>
        <p:nvPicPr>
          <p:cNvPr id="2" name="Slide 4">
            <a:hlinkClick r:id="" action="ppaction://media"/>
            <a:extLst>
              <a:ext uri="{FF2B5EF4-FFF2-40B4-BE49-F238E27FC236}">
                <a16:creationId xmlns:a16="http://schemas.microsoft.com/office/drawing/2014/main" id="{33A8AB79-932A-4126-A6F7-30ADC87E147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27963" y="121041"/>
            <a:ext cx="487363" cy="487363"/>
          </a:xfrm>
          <a:prstGeom prst="rect">
            <a:avLst/>
          </a:prstGeom>
        </p:spPr>
      </p:pic>
      <p:sp>
        <p:nvSpPr>
          <p:cNvPr id="30" name="TextBox 29">
            <a:extLst>
              <a:ext uri="{FF2B5EF4-FFF2-40B4-BE49-F238E27FC236}">
                <a16:creationId xmlns:a16="http://schemas.microsoft.com/office/drawing/2014/main" id="{91E84087-20C9-4655-86B7-41B4436628F2}"/>
              </a:ext>
            </a:extLst>
          </p:cNvPr>
          <p:cNvSpPr txBox="1"/>
          <p:nvPr/>
        </p:nvSpPr>
        <p:spPr>
          <a:xfrm>
            <a:off x="201784" y="1603229"/>
            <a:ext cx="4572000" cy="2646878"/>
          </a:xfrm>
          <a:prstGeom prst="rect">
            <a:avLst/>
          </a:prstGeom>
          <a:noFill/>
        </p:spPr>
        <p:txBody>
          <a:bodyPr wrap="square">
            <a:spAutoFit/>
          </a:bodyPr>
          <a:lstStyle/>
          <a:p>
            <a:pPr marL="457200" lvl="0" indent="-342900" algn="l" rtl="0">
              <a:spcBef>
                <a:spcPts val="0"/>
              </a:spcBef>
              <a:spcAft>
                <a:spcPts val="0"/>
              </a:spcAft>
              <a:buSzPts val="1800"/>
              <a:buChar char="-"/>
            </a:pPr>
            <a:r>
              <a:rPr lang="en-US" sz="1800" b="1" u="sng" dirty="0">
                <a:solidFill>
                  <a:schemeClr val="tx1"/>
                </a:solidFill>
              </a:rPr>
              <a:t>Phishing</a:t>
            </a:r>
            <a:r>
              <a:rPr lang="en-US" sz="1800" dirty="0">
                <a:solidFill>
                  <a:schemeClr val="tx1"/>
                </a:solidFill>
              </a:rPr>
              <a:t>: Stealing Identifying Info</a:t>
            </a:r>
          </a:p>
          <a:p>
            <a:pPr marL="0" lvl="0" indent="0" algn="l" rtl="0">
              <a:spcBef>
                <a:spcPts val="1200"/>
              </a:spcBef>
              <a:spcAft>
                <a:spcPts val="0"/>
              </a:spcAft>
              <a:buNone/>
            </a:pPr>
            <a:endParaRPr lang="en-US" sz="1800" dirty="0">
              <a:solidFill>
                <a:schemeClr val="tx1"/>
              </a:solidFill>
            </a:endParaRPr>
          </a:p>
          <a:p>
            <a:pPr marL="457200" lvl="0" indent="-342900" algn="l" rtl="0">
              <a:spcBef>
                <a:spcPts val="1200"/>
              </a:spcBef>
              <a:spcAft>
                <a:spcPts val="0"/>
              </a:spcAft>
              <a:buSzPts val="1800"/>
              <a:buChar char="-"/>
            </a:pPr>
            <a:r>
              <a:rPr lang="en-US" sz="1800" b="1" u="sng" dirty="0">
                <a:solidFill>
                  <a:schemeClr val="tx1"/>
                </a:solidFill>
              </a:rPr>
              <a:t>Denial of Service (DDOS)</a:t>
            </a:r>
            <a:r>
              <a:rPr lang="en-US" sz="1800" dirty="0">
                <a:solidFill>
                  <a:schemeClr val="tx1"/>
                </a:solidFill>
              </a:rPr>
              <a:t>: Denying Network Availability</a:t>
            </a:r>
          </a:p>
          <a:p>
            <a:pPr marL="457200" lvl="0" indent="0" algn="l" rtl="0">
              <a:spcBef>
                <a:spcPts val="1200"/>
              </a:spcBef>
              <a:spcAft>
                <a:spcPts val="0"/>
              </a:spcAft>
              <a:buNone/>
            </a:pPr>
            <a:endParaRPr lang="en-US" sz="1800" dirty="0">
              <a:solidFill>
                <a:schemeClr val="tx1"/>
              </a:solidFill>
            </a:endParaRPr>
          </a:p>
          <a:p>
            <a:pPr marL="457200" lvl="0" indent="-342900" algn="l" rtl="0">
              <a:spcBef>
                <a:spcPts val="1200"/>
              </a:spcBef>
              <a:spcAft>
                <a:spcPts val="0"/>
              </a:spcAft>
              <a:buSzPts val="1800"/>
              <a:buChar char="-"/>
            </a:pPr>
            <a:r>
              <a:rPr lang="en-US" sz="1800" b="1" u="sng" dirty="0">
                <a:solidFill>
                  <a:schemeClr val="tx1"/>
                </a:solidFill>
              </a:rPr>
              <a:t>Ransomware</a:t>
            </a:r>
            <a:r>
              <a:rPr lang="en-US" sz="1800" b="1" dirty="0">
                <a:solidFill>
                  <a:schemeClr val="tx1"/>
                </a:solidFill>
              </a:rPr>
              <a:t>:</a:t>
            </a:r>
            <a:r>
              <a:rPr lang="en-US" sz="1800" dirty="0">
                <a:solidFill>
                  <a:schemeClr val="tx1"/>
                </a:solidFill>
              </a:rPr>
              <a:t> Blocking Data Access</a:t>
            </a:r>
          </a:p>
          <a:p>
            <a:endParaRPr lang="en-CA" sz="1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8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p:nvPr/>
        </p:nvSpPr>
        <p:spPr>
          <a:xfrm>
            <a:off x="5449409" y="1061616"/>
            <a:ext cx="2357100" cy="25038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17"/>
          <p:cNvGrpSpPr/>
          <p:nvPr/>
        </p:nvGrpSpPr>
        <p:grpSpPr>
          <a:xfrm>
            <a:off x="3949206" y="1208878"/>
            <a:ext cx="1792555" cy="660025"/>
            <a:chOff x="1680836" y="1315124"/>
            <a:chExt cx="1931633" cy="669600"/>
          </a:xfrm>
        </p:grpSpPr>
        <p:cxnSp>
          <p:nvCxnSpPr>
            <p:cNvPr id="117" name="Google Shape;117;p17"/>
            <p:cNvCxnSpPr/>
            <p:nvPr/>
          </p:nvCxnSpPr>
          <p:spPr>
            <a:xfrm>
              <a:off x="3178969" y="1638300"/>
              <a:ext cx="433500" cy="252300"/>
            </a:xfrm>
            <a:prstGeom prst="straightConnector1">
              <a:avLst/>
            </a:prstGeom>
            <a:noFill/>
            <a:ln w="19050" cap="flat" cmpd="sng">
              <a:solidFill>
                <a:srgbClr val="65F0AD"/>
              </a:solidFill>
              <a:prstDash val="solid"/>
              <a:round/>
              <a:headEnd type="oval" w="med" len="med"/>
              <a:tailEnd type="none" w="sm" len="sm"/>
            </a:ln>
          </p:spPr>
        </p:cxnSp>
        <p:sp>
          <p:nvSpPr>
            <p:cNvPr id="118" name="Google Shape;118;p17"/>
            <p:cNvSpPr txBox="1"/>
            <p:nvPr/>
          </p:nvSpPr>
          <p:spPr>
            <a:xfrm>
              <a:off x="1680836" y="1315124"/>
              <a:ext cx="14952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600" b="1" dirty="0">
                  <a:solidFill>
                    <a:schemeClr val="dk1"/>
                  </a:solidFill>
                  <a:latin typeface="Roboto"/>
                  <a:ea typeface="Roboto"/>
                  <a:cs typeface="Roboto"/>
                  <a:sym typeface="Roboto"/>
                </a:rPr>
                <a:t>3. </a:t>
              </a:r>
              <a:r>
                <a:rPr lang="en" sz="1600" b="1" u="sng" dirty="0">
                  <a:solidFill>
                    <a:schemeClr val="dk1"/>
                  </a:solidFill>
                  <a:latin typeface="Roboto"/>
                  <a:ea typeface="Roboto"/>
                  <a:cs typeface="Roboto"/>
                  <a:sym typeface="Roboto"/>
                </a:rPr>
                <a:t>Fix </a:t>
              </a:r>
              <a:r>
                <a:rPr lang="en" sz="1600" b="1" dirty="0">
                  <a:solidFill>
                    <a:schemeClr val="dk1"/>
                  </a:solidFill>
                  <a:latin typeface="Roboto"/>
                  <a:ea typeface="Roboto"/>
                  <a:cs typeface="Roboto"/>
                  <a:sym typeface="Roboto"/>
                </a:rPr>
                <a:t>Security Issues</a:t>
              </a:r>
              <a:endParaRPr sz="1600" b="1" dirty="0">
                <a:solidFill>
                  <a:schemeClr val="dk1"/>
                </a:solidFill>
                <a:latin typeface="Roboto"/>
                <a:ea typeface="Roboto"/>
                <a:cs typeface="Roboto"/>
                <a:sym typeface="Roboto"/>
              </a:endParaRPr>
            </a:p>
          </p:txBody>
        </p:sp>
      </p:grpSp>
      <p:grpSp>
        <p:nvGrpSpPr>
          <p:cNvPr id="119" name="Google Shape;119;p17"/>
          <p:cNvGrpSpPr/>
          <p:nvPr/>
        </p:nvGrpSpPr>
        <p:grpSpPr>
          <a:xfrm>
            <a:off x="7509462" y="1208878"/>
            <a:ext cx="1800326" cy="660025"/>
            <a:chOff x="5517319" y="1315124"/>
            <a:chExt cx="1940006" cy="669600"/>
          </a:xfrm>
        </p:grpSpPr>
        <p:cxnSp>
          <p:nvCxnSpPr>
            <p:cNvPr id="120" name="Google Shape;120;p17"/>
            <p:cNvCxnSpPr/>
            <p:nvPr/>
          </p:nvCxnSpPr>
          <p:spPr>
            <a:xfrm flipH="1">
              <a:off x="5517319" y="1638300"/>
              <a:ext cx="433500" cy="252300"/>
            </a:xfrm>
            <a:prstGeom prst="straightConnector1">
              <a:avLst/>
            </a:prstGeom>
            <a:noFill/>
            <a:ln w="19050" cap="flat" cmpd="sng">
              <a:solidFill>
                <a:srgbClr val="085631"/>
              </a:solidFill>
              <a:prstDash val="solid"/>
              <a:round/>
              <a:headEnd type="oval" w="med" len="med"/>
              <a:tailEnd type="none" w="sm" len="sm"/>
            </a:ln>
          </p:spPr>
        </p:cxnSp>
        <p:sp>
          <p:nvSpPr>
            <p:cNvPr id="121" name="Google Shape;121;p17"/>
            <p:cNvSpPr txBox="1"/>
            <p:nvPr/>
          </p:nvSpPr>
          <p:spPr>
            <a:xfrm>
              <a:off x="5962125" y="1315124"/>
              <a:ext cx="14952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dirty="0">
                  <a:solidFill>
                    <a:schemeClr val="dk1"/>
                  </a:solidFill>
                  <a:latin typeface="Roboto"/>
                  <a:ea typeface="Roboto"/>
                  <a:cs typeface="Roboto"/>
                  <a:sym typeface="Roboto"/>
                </a:rPr>
                <a:t>1. </a:t>
              </a:r>
              <a:r>
                <a:rPr lang="en" sz="1600" b="1" u="sng" dirty="0">
                  <a:solidFill>
                    <a:schemeClr val="dk1"/>
                  </a:solidFill>
                  <a:latin typeface="Roboto"/>
                  <a:ea typeface="Roboto"/>
                  <a:cs typeface="Roboto"/>
                  <a:sym typeface="Roboto"/>
                </a:rPr>
                <a:t>Design</a:t>
              </a:r>
              <a:r>
                <a:rPr lang="en" sz="1600" b="1" dirty="0">
                  <a:solidFill>
                    <a:schemeClr val="dk1"/>
                  </a:solidFill>
                  <a:latin typeface="Roboto"/>
                  <a:ea typeface="Roboto"/>
                  <a:cs typeface="Roboto"/>
                  <a:sym typeface="Roboto"/>
                </a:rPr>
                <a:t> an Information System</a:t>
              </a:r>
              <a:endParaRPr sz="1600" b="1" dirty="0">
                <a:solidFill>
                  <a:schemeClr val="dk1"/>
                </a:solidFill>
                <a:latin typeface="Roboto"/>
                <a:ea typeface="Roboto"/>
                <a:cs typeface="Roboto"/>
                <a:sym typeface="Roboto"/>
              </a:endParaRPr>
            </a:p>
          </p:txBody>
        </p:sp>
      </p:grpSp>
      <p:grpSp>
        <p:nvGrpSpPr>
          <p:cNvPr id="122" name="Google Shape;122;p17"/>
          <p:cNvGrpSpPr/>
          <p:nvPr/>
        </p:nvGrpSpPr>
        <p:grpSpPr>
          <a:xfrm>
            <a:off x="6001899" y="3397148"/>
            <a:ext cx="1387546" cy="1113939"/>
            <a:chOff x="3892790" y="3535140"/>
            <a:chExt cx="1495200" cy="1130100"/>
          </a:xfrm>
        </p:grpSpPr>
        <p:cxnSp>
          <p:nvCxnSpPr>
            <p:cNvPr id="123" name="Google Shape;123;p17"/>
            <p:cNvCxnSpPr/>
            <p:nvPr/>
          </p:nvCxnSpPr>
          <p:spPr>
            <a:xfrm rot="10800000">
              <a:off x="4556399" y="3535140"/>
              <a:ext cx="0" cy="460500"/>
            </a:xfrm>
            <a:prstGeom prst="straightConnector1">
              <a:avLst/>
            </a:prstGeom>
            <a:noFill/>
            <a:ln w="19050" cap="flat" cmpd="sng">
              <a:solidFill>
                <a:srgbClr val="0E9453"/>
              </a:solidFill>
              <a:prstDash val="solid"/>
              <a:round/>
              <a:headEnd type="oval" w="med" len="med"/>
              <a:tailEnd type="none" w="sm" len="sm"/>
            </a:ln>
          </p:spPr>
        </p:cxnSp>
        <p:sp>
          <p:nvSpPr>
            <p:cNvPr id="124" name="Google Shape;124;p17"/>
            <p:cNvSpPr txBox="1"/>
            <p:nvPr/>
          </p:nvSpPr>
          <p:spPr>
            <a:xfrm>
              <a:off x="3892790" y="3995640"/>
              <a:ext cx="14952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b="1" dirty="0">
                  <a:solidFill>
                    <a:schemeClr val="dk1"/>
                  </a:solidFill>
                  <a:latin typeface="Roboto"/>
                  <a:ea typeface="Roboto"/>
                  <a:cs typeface="Roboto"/>
                  <a:sym typeface="Roboto"/>
                </a:rPr>
                <a:t>2. </a:t>
              </a:r>
              <a:r>
                <a:rPr lang="en" sz="1600" b="1" u="sng" dirty="0">
                  <a:solidFill>
                    <a:schemeClr val="dk1"/>
                  </a:solidFill>
                  <a:latin typeface="Roboto"/>
                  <a:ea typeface="Roboto"/>
                  <a:cs typeface="Roboto"/>
                  <a:sym typeface="Roboto"/>
                </a:rPr>
                <a:t>‘Hack’ </a:t>
              </a:r>
              <a:r>
                <a:rPr lang="en" sz="1600" b="1" dirty="0">
                  <a:solidFill>
                    <a:schemeClr val="dk1"/>
                  </a:solidFill>
                  <a:latin typeface="Roboto"/>
                  <a:ea typeface="Roboto"/>
                  <a:cs typeface="Roboto"/>
                  <a:sym typeface="Roboto"/>
                </a:rPr>
                <a:t>the System</a:t>
              </a:r>
              <a:endParaRPr sz="1600" b="1" dirty="0">
                <a:solidFill>
                  <a:schemeClr val="dk1"/>
                </a:solidFill>
                <a:latin typeface="Roboto"/>
                <a:ea typeface="Roboto"/>
                <a:cs typeface="Roboto"/>
                <a:sym typeface="Roboto"/>
              </a:endParaRPr>
            </a:p>
          </p:txBody>
        </p:sp>
      </p:grpSp>
      <p:sp>
        <p:nvSpPr>
          <p:cNvPr id="125" name="Google Shape;125;p17"/>
          <p:cNvSpPr txBox="1"/>
          <p:nvPr/>
        </p:nvSpPr>
        <p:spPr>
          <a:xfrm>
            <a:off x="5958206" y="1939586"/>
            <a:ext cx="1339500" cy="792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dirty="0">
                <a:solidFill>
                  <a:schemeClr val="dk1"/>
                </a:solidFill>
                <a:latin typeface="Roboto"/>
                <a:ea typeface="Roboto"/>
                <a:cs typeface="Roboto"/>
                <a:sym typeface="Roboto"/>
              </a:rPr>
              <a:t>System Security Cycle</a:t>
            </a:r>
            <a:endParaRPr sz="1600" dirty="0">
              <a:solidFill>
                <a:schemeClr val="dk1"/>
              </a:solidFill>
            </a:endParaRPr>
          </a:p>
        </p:txBody>
      </p:sp>
      <p:sp>
        <p:nvSpPr>
          <p:cNvPr id="126" name="Google Shape;126;p17"/>
          <p:cNvSpPr/>
          <p:nvPr/>
        </p:nvSpPr>
        <p:spPr>
          <a:xfrm rot="1891150">
            <a:off x="5357482" y="1002455"/>
            <a:ext cx="2536995" cy="2614511"/>
          </a:xfrm>
          <a:prstGeom prst="blockArc">
            <a:avLst>
              <a:gd name="adj1" fmla="val 14414370"/>
              <a:gd name="adj2" fmla="val 694"/>
              <a:gd name="adj3" fmla="val 9562"/>
            </a:avLst>
          </a:prstGeom>
          <a:solidFill>
            <a:srgbClr val="08563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rot="-1891150" flipH="1">
            <a:off x="5359312" y="1002455"/>
            <a:ext cx="2536995" cy="2614511"/>
          </a:xfrm>
          <a:prstGeom prst="blockArc">
            <a:avLst>
              <a:gd name="adj1" fmla="val 14348563"/>
              <a:gd name="adj2" fmla="val 21472873"/>
              <a:gd name="adj3" fmla="val 9381"/>
            </a:avLst>
          </a:prstGeom>
          <a:solidFill>
            <a:srgbClr val="65F0AD"/>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rot="13553707">
            <a:off x="6443910" y="953656"/>
            <a:ext cx="347634" cy="347634"/>
          </a:xfrm>
          <a:prstGeom prst="rtTriangle">
            <a:avLst/>
          </a:prstGeom>
          <a:solidFill>
            <a:srgbClr val="65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rot="-8909677" flipH="1">
            <a:off x="5358504" y="1000789"/>
            <a:ext cx="2536269" cy="2613818"/>
          </a:xfrm>
          <a:prstGeom prst="blockArc">
            <a:avLst>
              <a:gd name="adj1" fmla="val 14316164"/>
              <a:gd name="adj2" fmla="val 21502663"/>
              <a:gd name="adj3" fmla="val 9415"/>
            </a:avLst>
          </a:prstGeom>
          <a:solidFill>
            <a:srgbClr val="0E945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rot="-1089328">
            <a:off x="7479371" y="2722301"/>
            <a:ext cx="291724" cy="306756"/>
          </a:xfrm>
          <a:prstGeom prst="rtTriangle">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rot="6306686">
            <a:off x="5456728" y="2729239"/>
            <a:ext cx="356736" cy="338987"/>
          </a:xfrm>
          <a:prstGeom prst="rtTriangle">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txBox="1">
            <a:spLocks noGrp="1"/>
          </p:cNvSpPr>
          <p:nvPr>
            <p:ph type="title"/>
          </p:nvPr>
        </p:nvSpPr>
        <p:spPr>
          <a:xfrm>
            <a:off x="387900" y="573025"/>
            <a:ext cx="2808000" cy="755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a:t>Whitehat Hacking</a:t>
            </a:r>
            <a:endParaRPr dirty="0"/>
          </a:p>
        </p:txBody>
      </p:sp>
      <p:sp>
        <p:nvSpPr>
          <p:cNvPr id="133" name="Google Shape;133;p17"/>
          <p:cNvSpPr txBox="1">
            <a:spLocks noGrp="1"/>
          </p:cNvSpPr>
          <p:nvPr>
            <p:ph type="body" idx="2"/>
          </p:nvPr>
        </p:nvSpPr>
        <p:spPr>
          <a:xfrm>
            <a:off x="387900" y="1594025"/>
            <a:ext cx="2808000" cy="2681100"/>
          </a:xfrm>
          <a:prstGeom prst="rect">
            <a:avLst/>
          </a:prstGeom>
        </p:spPr>
        <p:txBody>
          <a:bodyPr spcFirstLastPara="1" wrap="square" lIns="91425" tIns="91425" rIns="91425" bIns="91425" anchor="ctr" anchorCtr="0">
            <a:normAutofit/>
          </a:bodyPr>
          <a:lstStyle/>
          <a:p>
            <a:pPr marL="457200" lvl="0" indent="-330200" algn="l" rtl="0">
              <a:spcBef>
                <a:spcPts val="0"/>
              </a:spcBef>
              <a:spcAft>
                <a:spcPts val="0"/>
              </a:spcAft>
              <a:buSzPts val="1600"/>
              <a:buChar char="-"/>
            </a:pPr>
            <a:r>
              <a:rPr lang="en" sz="1600" b="1" u="sng" dirty="0"/>
              <a:t>Ethical</a:t>
            </a:r>
            <a:r>
              <a:rPr lang="en" sz="1600" dirty="0"/>
              <a:t> Hacking</a:t>
            </a:r>
            <a:endParaRPr sz="1600" dirty="0"/>
          </a:p>
          <a:p>
            <a:pPr marL="457200" lvl="0" indent="0" algn="l" rtl="0">
              <a:spcBef>
                <a:spcPts val="1200"/>
              </a:spcBef>
              <a:spcAft>
                <a:spcPts val="0"/>
              </a:spcAft>
              <a:buNone/>
            </a:pPr>
            <a:endParaRPr sz="1600" dirty="0"/>
          </a:p>
          <a:p>
            <a:pPr marL="457200" lvl="0" indent="-330200" algn="l" rtl="0">
              <a:spcBef>
                <a:spcPts val="1200"/>
              </a:spcBef>
              <a:spcAft>
                <a:spcPts val="0"/>
              </a:spcAft>
              <a:buSzPts val="1600"/>
              <a:buChar char="-"/>
            </a:pPr>
            <a:r>
              <a:rPr lang="en" sz="1600" b="1" u="sng" dirty="0"/>
              <a:t>Realistic</a:t>
            </a:r>
            <a:r>
              <a:rPr lang="en" sz="1600" dirty="0"/>
              <a:t> Approach</a:t>
            </a:r>
            <a:endParaRPr sz="1600" dirty="0"/>
          </a:p>
        </p:txBody>
      </p:sp>
      <p:pic>
        <p:nvPicPr>
          <p:cNvPr id="2" name="Slide 5">
            <a:hlinkClick r:id="" action="ppaction://media"/>
            <a:extLst>
              <a:ext uri="{FF2B5EF4-FFF2-40B4-BE49-F238E27FC236}">
                <a16:creationId xmlns:a16="http://schemas.microsoft.com/office/drawing/2014/main" id="{2B39D0BB-F8BC-4966-8181-B7094361C8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89445" y="4409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0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a:off x="387900" y="1152450"/>
            <a:ext cx="8368200" cy="1538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u="sng"/>
              <a:t>42%</a:t>
            </a:r>
            <a:r>
              <a:rPr lang="en"/>
              <a:t> </a:t>
            </a:r>
            <a:endParaRPr/>
          </a:p>
        </p:txBody>
      </p:sp>
      <p:sp>
        <p:nvSpPr>
          <p:cNvPr id="139" name="Google Shape;139;p18"/>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fontScale="62500" lnSpcReduction="20000"/>
          </a:bodyPr>
          <a:lstStyle/>
          <a:p>
            <a:pPr marL="0" lvl="0" indent="0" algn="ctr" rtl="0">
              <a:spcBef>
                <a:spcPts val="0"/>
              </a:spcBef>
              <a:spcAft>
                <a:spcPts val="0"/>
              </a:spcAft>
              <a:buNone/>
            </a:pPr>
            <a:r>
              <a:rPr lang="en" sz="2100" b="1"/>
              <a:t>increase in Cyber Attacks in 2020,</a:t>
            </a:r>
            <a:endParaRPr sz="2100" b="1"/>
          </a:p>
          <a:p>
            <a:pPr marL="0" lvl="0" indent="0" algn="ctr" rtl="0">
              <a:spcBef>
                <a:spcPts val="1200"/>
              </a:spcBef>
              <a:spcAft>
                <a:spcPts val="1200"/>
              </a:spcAft>
              <a:buNone/>
            </a:pPr>
            <a:r>
              <a:rPr lang="en" sz="2100" b="1"/>
              <a:t>affecting </a:t>
            </a:r>
            <a:r>
              <a:rPr lang="en" sz="4300" b="1" u="sng">
                <a:solidFill>
                  <a:schemeClr val="accent5"/>
                </a:solidFill>
              </a:rPr>
              <a:t>31 million</a:t>
            </a:r>
            <a:r>
              <a:rPr lang="en" sz="2100" b="1"/>
              <a:t> patients.</a:t>
            </a:r>
            <a:endParaRPr sz="2100" b="1"/>
          </a:p>
        </p:txBody>
      </p:sp>
      <p:sp>
        <p:nvSpPr>
          <p:cNvPr id="140" name="Google Shape;140;p18"/>
          <p:cNvSpPr txBox="1"/>
          <p:nvPr/>
        </p:nvSpPr>
        <p:spPr>
          <a:xfrm>
            <a:off x="2179450" y="3991050"/>
            <a:ext cx="502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latin typeface="Roboto"/>
              <a:ea typeface="Roboto"/>
              <a:cs typeface="Roboto"/>
              <a:sym typeface="Roboto"/>
            </a:endParaRPr>
          </a:p>
        </p:txBody>
      </p:sp>
      <p:sp>
        <p:nvSpPr>
          <p:cNvPr id="141" name="Google Shape;141;p18"/>
          <p:cNvSpPr txBox="1"/>
          <p:nvPr/>
        </p:nvSpPr>
        <p:spPr>
          <a:xfrm>
            <a:off x="3003125" y="272850"/>
            <a:ext cx="3000000" cy="78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800" b="1">
                <a:solidFill>
                  <a:schemeClr val="dk1"/>
                </a:solidFill>
                <a:latin typeface="Roboto"/>
                <a:ea typeface="Roboto"/>
                <a:cs typeface="Roboto"/>
                <a:sym typeface="Roboto"/>
              </a:rPr>
              <a:t>HealthIT Security (2021) notes a...</a:t>
            </a:r>
            <a:endParaRPr sz="2100" b="1">
              <a:solidFill>
                <a:schemeClr val="dk1"/>
              </a:solidFill>
              <a:latin typeface="Roboto"/>
              <a:ea typeface="Roboto"/>
              <a:cs typeface="Roboto"/>
              <a:sym typeface="Roboto"/>
            </a:endParaRPr>
          </a:p>
        </p:txBody>
      </p:sp>
      <p:pic>
        <p:nvPicPr>
          <p:cNvPr id="2" name="Slide 6">
            <a:hlinkClick r:id="" action="ppaction://media"/>
            <a:extLst>
              <a:ext uri="{FF2B5EF4-FFF2-40B4-BE49-F238E27FC236}">
                <a16:creationId xmlns:a16="http://schemas.microsoft.com/office/drawing/2014/main" id="{BB316B51-0B7F-4220-A1B6-49E23E4AAF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42162" y="129287"/>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BE917-E64F-42D5-BE07-965AC50910B6}"/>
              </a:ext>
            </a:extLst>
          </p:cNvPr>
          <p:cNvSpPr>
            <a:spLocks noGrp="1"/>
          </p:cNvSpPr>
          <p:nvPr>
            <p:ph type="title"/>
          </p:nvPr>
        </p:nvSpPr>
        <p:spPr>
          <a:xfrm>
            <a:off x="387900" y="1731093"/>
            <a:ext cx="8368200" cy="1538400"/>
          </a:xfrm>
        </p:spPr>
        <p:txBody>
          <a:bodyPr>
            <a:normAutofit fontScale="90000"/>
          </a:bodyPr>
          <a:lstStyle/>
          <a:p>
            <a:r>
              <a:rPr lang="en-US" dirty="0"/>
              <a:t>31 Million Patients</a:t>
            </a:r>
            <a:endParaRPr lang="en-CA" dirty="0"/>
          </a:p>
        </p:txBody>
      </p:sp>
      <p:pic>
        <p:nvPicPr>
          <p:cNvPr id="5" name="Slide 7 ">
            <a:hlinkClick r:id="" action="ppaction://media"/>
            <a:extLst>
              <a:ext uri="{FF2B5EF4-FFF2-40B4-BE49-F238E27FC236}">
                <a16:creationId xmlns:a16="http://schemas.microsoft.com/office/drawing/2014/main" id="{7BC1388E-D4AE-416C-B843-F55EC11CC09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42188" y="84137"/>
            <a:ext cx="487363" cy="487363"/>
          </a:xfrm>
          <a:prstGeom prst="rect">
            <a:avLst/>
          </a:prstGeom>
        </p:spPr>
      </p:pic>
    </p:spTree>
    <p:extLst>
      <p:ext uri="{BB962C8B-B14F-4D97-AF65-F5344CB8AC3E}">
        <p14:creationId xmlns:p14="http://schemas.microsoft.com/office/powerpoint/2010/main" val="402005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387900" y="1152450"/>
            <a:ext cx="8368200" cy="1538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t>Thank You!</a:t>
            </a:r>
            <a:endParaRPr dirty="0"/>
          </a:p>
        </p:txBody>
      </p:sp>
      <p:sp>
        <p:nvSpPr>
          <p:cNvPr id="147" name="Google Shape;147;p19"/>
          <p:cNvSpPr txBox="1">
            <a:spLocks noGrp="1"/>
          </p:cNvSpPr>
          <p:nvPr>
            <p:ph type="body" idx="1"/>
          </p:nvPr>
        </p:nvSpPr>
        <p:spPr>
          <a:xfrm>
            <a:off x="466481" y="3555244"/>
            <a:ext cx="8368200" cy="10716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dirty="0"/>
              <a:t>The End</a:t>
            </a:r>
            <a:endParaRPr dirty="0"/>
          </a:p>
        </p:txBody>
      </p:sp>
      <p:pic>
        <p:nvPicPr>
          <p:cNvPr id="4" name="Thanks">
            <a:hlinkClick r:id="" action="ppaction://media"/>
            <a:extLst>
              <a:ext uri="{FF2B5EF4-FFF2-40B4-BE49-F238E27FC236}">
                <a16:creationId xmlns:a16="http://schemas.microsoft.com/office/drawing/2014/main" id="{94D78820-EF81-4E2C-AAE5-7C72F98E3DF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20769" y="65012"/>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References</a:t>
            </a:r>
            <a:endParaRPr/>
          </a:p>
        </p:txBody>
      </p:sp>
      <p:sp>
        <p:nvSpPr>
          <p:cNvPr id="153" name="Google Shape;153;p20"/>
          <p:cNvSpPr txBox="1"/>
          <p:nvPr/>
        </p:nvSpPr>
        <p:spPr>
          <a:xfrm>
            <a:off x="470750" y="1377400"/>
            <a:ext cx="8098800" cy="2522100"/>
          </a:xfrm>
          <a:prstGeom prst="rect">
            <a:avLst/>
          </a:prstGeom>
          <a:noFill/>
          <a:ln>
            <a:noFill/>
          </a:ln>
        </p:spPr>
        <p:txBody>
          <a:bodyPr spcFirstLastPara="1" wrap="square" lIns="91425" tIns="91425" rIns="91425" bIns="91425" anchor="t" anchorCtr="0">
            <a:spAutoFit/>
          </a:bodyPr>
          <a:lstStyle/>
          <a:p>
            <a:pPr marL="457200" lvl="0" indent="-336550" algn="l" rtl="0">
              <a:lnSpc>
                <a:spcPct val="115000"/>
              </a:lnSpc>
              <a:spcBef>
                <a:spcPts val="1200"/>
              </a:spcBef>
              <a:spcAft>
                <a:spcPts val="0"/>
              </a:spcAft>
              <a:buClr>
                <a:schemeClr val="dk1"/>
              </a:buClr>
              <a:buSzPts val="1700"/>
              <a:buFont typeface="Roboto"/>
              <a:buChar char="●"/>
            </a:pPr>
            <a:r>
              <a:rPr lang="en">
                <a:solidFill>
                  <a:schemeClr val="dk1"/>
                </a:solidFill>
                <a:latin typeface="Roboto"/>
                <a:ea typeface="Roboto"/>
                <a:cs typeface="Roboto"/>
                <a:sym typeface="Roboto"/>
              </a:rPr>
              <a:t>Davis, J. (2021, March 16). </a:t>
            </a:r>
            <a:r>
              <a:rPr lang="en" i="1">
                <a:solidFill>
                  <a:schemeClr val="dk1"/>
                </a:solidFill>
                <a:latin typeface="Roboto"/>
                <a:ea typeface="Roboto"/>
                <a:cs typeface="Roboto"/>
                <a:sym typeface="Roboto"/>
              </a:rPr>
              <a:t>Healthcare Hacking Incidents Rose 42% in 2020, 31M Patients Impacted</a:t>
            </a:r>
            <a:r>
              <a:rPr lang="en">
                <a:solidFill>
                  <a:schemeClr val="dk1"/>
                </a:solidFill>
                <a:latin typeface="Roboto"/>
                <a:ea typeface="Roboto"/>
                <a:cs typeface="Roboto"/>
                <a:sym typeface="Roboto"/>
              </a:rPr>
              <a:t>. HealthITSecurity. https://healthitsecurity.com/news/healthcare-hacking-incidents-rose-42-in-2020-31m-patients-impacted. </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Sobers, R. (2020). </a:t>
            </a:r>
            <a:r>
              <a:rPr lang="en" i="1">
                <a:solidFill>
                  <a:schemeClr val="dk1"/>
                </a:solidFill>
                <a:latin typeface="Roboto"/>
                <a:ea typeface="Roboto"/>
                <a:cs typeface="Roboto"/>
                <a:sym typeface="Roboto"/>
              </a:rPr>
              <a:t>What Does It Take To Be An Ethical Hacker?</a:t>
            </a:r>
            <a:r>
              <a:rPr lang="en">
                <a:solidFill>
                  <a:schemeClr val="dk1"/>
                </a:solidFill>
                <a:latin typeface="Roboto"/>
                <a:ea typeface="Roboto"/>
                <a:cs typeface="Roboto"/>
                <a:sym typeface="Roboto"/>
              </a:rPr>
              <a:t> Varonis. </a:t>
            </a:r>
            <a:r>
              <a:rPr lang="en">
                <a:solidFill>
                  <a:schemeClr val="dk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https://www.varonis.com/blog/white-hat-hacker/</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Enterprise Security Magazine. (2019). Why Cybersecurity is Important in the Healthcare Sector. Enterprise Security https://www.enterprisesecuritymag.com/news/why-cybersecurity-is-important-in-the-healthcare-sector-nid-1420-cid-62.html</a:t>
            </a:r>
            <a:endParaRPr>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495</Words>
  <Application>Microsoft Office PowerPoint</Application>
  <PresentationFormat>On-screen Show (16:9)</PresentationFormat>
  <Paragraphs>46</Paragraphs>
  <Slides>9</Slides>
  <Notes>9</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Roboto Slab</vt:lpstr>
      <vt:lpstr>Roboto</vt:lpstr>
      <vt:lpstr>Marina</vt:lpstr>
      <vt:lpstr>Cybersecurity in Healthcare</vt:lpstr>
      <vt:lpstr>What is Cybersecurity in Healthcare?</vt:lpstr>
      <vt:lpstr>Examples of Cybersecurity </vt:lpstr>
      <vt:lpstr>Cybersecurity Attacks</vt:lpstr>
      <vt:lpstr>Whitehat Hacking</vt:lpstr>
      <vt:lpstr>42% </vt:lpstr>
      <vt:lpstr>31 Million Patients</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in Healthcare</dc:title>
  <cp:lastModifiedBy>Allen Zhu</cp:lastModifiedBy>
  <cp:revision>10</cp:revision>
  <dcterms:modified xsi:type="dcterms:W3CDTF">2021-06-14T05:23:03Z</dcterms:modified>
</cp:coreProperties>
</file>