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Thin"/>
      <p:regular r:id="rId16"/>
      <p:bold r:id="rId17"/>
      <p:italic r:id="rId18"/>
      <p:boldItalic r:id="rId19"/>
    </p:embeddedFont>
    <p:embeddedFont>
      <p:font typeface="Roboto"/>
      <p:regular r:id="rId20"/>
      <p:bold r:id="rId21"/>
      <p:italic r:id="rId22"/>
      <p:boldItalic r:id="rId23"/>
    </p:embeddedFont>
    <p:embeddedFont>
      <p:font typeface="Roboto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RobotoMedium-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italic.fntdata"/><Relationship Id="rId25" Type="http://schemas.openxmlformats.org/officeDocument/2006/relationships/font" Target="fonts/RobotoMedium-bold.fntdata"/><Relationship Id="rId27" Type="http://schemas.openxmlformats.org/officeDocument/2006/relationships/font" Target="fonts/Roboto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Thin-bold.fntdata"/><Relationship Id="rId16" Type="http://schemas.openxmlformats.org/officeDocument/2006/relationships/font" Target="fonts/RobotoThin-regular.fntdata"/><Relationship Id="rId19" Type="http://schemas.openxmlformats.org/officeDocument/2006/relationships/font" Target="fonts/RobotoThin-boldItalic.fntdata"/><Relationship Id="rId18" Type="http://schemas.openxmlformats.org/officeDocument/2006/relationships/font" Target="fonts/RobotoTh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c4d012239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c4d012239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Cybersecurity are the electronic, training, and physical security measures hospitals and healthcare facilities take to protect patient healthcare information. They protect confidential health data and ensure patient outcomes and info are optimal.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dc4d012239_0_1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dc4d012239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examples of cybersecurity include the use of Internet/Network firewalls, employee training to avoid/prevent security </a:t>
            </a:r>
            <a:r>
              <a:rPr lang="en"/>
              <a:t>breaches</a:t>
            </a:r>
            <a:r>
              <a:rPr lang="en"/>
              <a:t>, and security advisories to warn organizations of emerging cyber threats.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c4d012239_0_1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c4d012239_0_1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Cybersecurity attacks </a:t>
            </a:r>
            <a:r>
              <a:rPr lang="en"/>
              <a:t>include</a:t>
            </a:r>
            <a:r>
              <a:rPr lang="en"/>
              <a:t> </a:t>
            </a:r>
            <a:r>
              <a:rPr lang="en"/>
              <a:t>phishing</a:t>
            </a:r>
            <a:r>
              <a:rPr lang="en"/>
              <a:t>, DDOS (Denial-of-service), and Ransomware attacks. </a:t>
            </a:r>
            <a:r>
              <a:rPr lang="en"/>
              <a:t>Phishing includes</a:t>
            </a:r>
            <a:r>
              <a:rPr lang="en"/>
              <a:t> steals employee ID info, </a:t>
            </a:r>
            <a:r>
              <a:rPr lang="en"/>
              <a:t>threatening a health systems security. DDOS can shut down servers or networks, preventing access to healthcare websites. Ransomware prevents healthcare workers from accessing patient data unless a ransom is paid.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c4d012239_0_1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c4d012239_0_1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Whitehat Hacking is an ethical way to hack a health system. A whitehat hacking group hacks a health information system, identfies weaknesses, and passes on information to the </a:t>
            </a:r>
            <a:r>
              <a:rPr lang="en"/>
              <a:t>system</a:t>
            </a:r>
            <a:r>
              <a:rPr lang="en"/>
              <a:t> designers to fix.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c4d012239_0_1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c4d012239_0_1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2019, cyberattacks against health systems have increased by 21%, affecting 31 million patients. The consequences of poor cybersecurity can have major consequences, and its important to for healthcare organizations do stay </a:t>
            </a:r>
            <a:r>
              <a:rPr lang="en"/>
              <a:t>vigilant.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c4d012239_0_1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c4d012239_0_1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c4d012239_0_2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c4d012239_0_2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varonis.com/blog/white-hat-hack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Cybersecurity in Healthcare</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Allen Zhu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Cybersecurity in Healthcare?</a:t>
            </a:r>
            <a:endParaRPr/>
          </a:p>
        </p:txBody>
      </p:sp>
      <p:sp>
        <p:nvSpPr>
          <p:cNvPr id="70" name="Google Shape;70;p14"/>
          <p:cNvSpPr txBox="1"/>
          <p:nvPr>
            <p:ph idx="1" type="body"/>
          </p:nvPr>
        </p:nvSpPr>
        <p:spPr>
          <a:xfrm>
            <a:off x="387900" y="1498525"/>
            <a:ext cx="3247500" cy="30783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Safeguard Health Technology</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Protect Confidential Health Data</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Protect Patients and Care Outcomes</a:t>
            </a:r>
            <a:endParaRPr/>
          </a:p>
        </p:txBody>
      </p:sp>
      <p:pic>
        <p:nvPicPr>
          <p:cNvPr id="71" name="Google Shape;71;p14"/>
          <p:cNvPicPr preferRelativeResize="0"/>
          <p:nvPr/>
        </p:nvPicPr>
        <p:blipFill>
          <a:blip r:embed="rId3">
            <a:alphaModFix/>
          </a:blip>
          <a:stretch>
            <a:fillRect/>
          </a:stretch>
        </p:blipFill>
        <p:spPr>
          <a:xfrm>
            <a:off x="3705150" y="1574100"/>
            <a:ext cx="5203802" cy="29271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Examples of </a:t>
            </a:r>
            <a:r>
              <a:rPr lang="en"/>
              <a:t>Cybersecurity</a:t>
            </a:r>
            <a:r>
              <a:rPr lang="en"/>
              <a:t> </a:t>
            </a:r>
            <a:endParaRPr/>
          </a:p>
        </p:txBody>
      </p:sp>
      <p:sp>
        <p:nvSpPr>
          <p:cNvPr id="77" name="Google Shape;77;p15"/>
          <p:cNvSpPr txBox="1"/>
          <p:nvPr>
            <p:ph idx="1" type="body"/>
          </p:nvPr>
        </p:nvSpPr>
        <p:spPr>
          <a:xfrm>
            <a:off x="309425" y="1429050"/>
            <a:ext cx="4184100" cy="306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Firewalls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Employee Training</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Security Advisories</a:t>
            </a:r>
            <a:endParaRPr/>
          </a:p>
        </p:txBody>
      </p:sp>
      <p:pic>
        <p:nvPicPr>
          <p:cNvPr id="78" name="Google Shape;78;p15"/>
          <p:cNvPicPr preferRelativeResize="0"/>
          <p:nvPr/>
        </p:nvPicPr>
        <p:blipFill>
          <a:blip r:embed="rId3">
            <a:alphaModFix/>
          </a:blip>
          <a:stretch>
            <a:fillRect/>
          </a:stretch>
        </p:blipFill>
        <p:spPr>
          <a:xfrm>
            <a:off x="3843900" y="1318463"/>
            <a:ext cx="1212426" cy="1212426"/>
          </a:xfrm>
          <a:prstGeom prst="rect">
            <a:avLst/>
          </a:prstGeom>
          <a:noFill/>
          <a:ln>
            <a:noFill/>
          </a:ln>
        </p:spPr>
      </p:pic>
      <p:pic>
        <p:nvPicPr>
          <p:cNvPr id="79" name="Google Shape;79;p15"/>
          <p:cNvPicPr preferRelativeResize="0"/>
          <p:nvPr/>
        </p:nvPicPr>
        <p:blipFill>
          <a:blip r:embed="rId4">
            <a:alphaModFix/>
          </a:blip>
          <a:stretch>
            <a:fillRect/>
          </a:stretch>
        </p:blipFill>
        <p:spPr>
          <a:xfrm>
            <a:off x="6392035" y="1359325"/>
            <a:ext cx="1640616" cy="1212426"/>
          </a:xfrm>
          <a:prstGeom prst="rect">
            <a:avLst/>
          </a:prstGeom>
          <a:noFill/>
          <a:ln>
            <a:noFill/>
          </a:ln>
        </p:spPr>
      </p:pic>
      <p:pic>
        <p:nvPicPr>
          <p:cNvPr id="80" name="Google Shape;80;p15"/>
          <p:cNvPicPr preferRelativeResize="0"/>
          <p:nvPr/>
        </p:nvPicPr>
        <p:blipFill>
          <a:blip r:embed="rId5">
            <a:alphaModFix/>
          </a:blip>
          <a:stretch>
            <a:fillRect/>
          </a:stretch>
        </p:blipFill>
        <p:spPr>
          <a:xfrm>
            <a:off x="4942350" y="2786950"/>
            <a:ext cx="1735151" cy="146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87900" y="573025"/>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Cybersecurity Attacks</a:t>
            </a:r>
            <a:endParaRPr/>
          </a:p>
        </p:txBody>
      </p:sp>
      <p:pic>
        <p:nvPicPr>
          <p:cNvPr id="86" name="Google Shape;86;p16"/>
          <p:cNvPicPr preferRelativeResize="0"/>
          <p:nvPr/>
        </p:nvPicPr>
        <p:blipFill>
          <a:blip r:embed="rId3">
            <a:alphaModFix/>
          </a:blip>
          <a:stretch>
            <a:fillRect/>
          </a:stretch>
        </p:blipFill>
        <p:spPr>
          <a:xfrm>
            <a:off x="4572000" y="930550"/>
            <a:ext cx="4403124" cy="3387026"/>
          </a:xfrm>
          <a:prstGeom prst="rect">
            <a:avLst/>
          </a:prstGeom>
          <a:noFill/>
          <a:ln>
            <a:noFill/>
          </a:ln>
        </p:spPr>
      </p:pic>
      <p:grpSp>
        <p:nvGrpSpPr>
          <p:cNvPr id="87" name="Google Shape;87;p16"/>
          <p:cNvGrpSpPr/>
          <p:nvPr/>
        </p:nvGrpSpPr>
        <p:grpSpPr>
          <a:xfrm>
            <a:off x="215613" y="3244079"/>
            <a:ext cx="5957975" cy="643500"/>
            <a:chOff x="1593000" y="2322568"/>
            <a:chExt cx="5957975" cy="643500"/>
          </a:xfrm>
        </p:grpSpPr>
        <p:sp>
          <p:nvSpPr>
            <p:cNvPr id="88" name="Google Shape;88;p1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Ransomware</a:t>
              </a:r>
              <a:endParaRPr sz="1800">
                <a:solidFill>
                  <a:srgbClr val="FFFFFF"/>
                </a:solidFill>
                <a:latin typeface="Roboto"/>
                <a:ea typeface="Roboto"/>
                <a:cs typeface="Roboto"/>
                <a:sym typeface="Roboto"/>
              </a:endParaRPr>
            </a:p>
          </p:txBody>
        </p:sp>
        <p:sp>
          <p:nvSpPr>
            <p:cNvPr id="92" name="Google Shape;92;p16"/>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94" name="Google Shape;94;p1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b="1" lang="en" sz="1600">
                  <a:latin typeface="Roboto"/>
                  <a:ea typeface="Roboto"/>
                  <a:cs typeface="Roboto"/>
                  <a:sym typeface="Roboto"/>
                </a:rPr>
                <a:t>Blocking Data Access</a:t>
              </a:r>
              <a:endParaRPr b="1" sz="1600">
                <a:latin typeface="Roboto"/>
                <a:ea typeface="Roboto"/>
                <a:cs typeface="Roboto"/>
                <a:sym typeface="Roboto"/>
              </a:endParaRPr>
            </a:p>
          </p:txBody>
        </p:sp>
      </p:grpSp>
      <p:grpSp>
        <p:nvGrpSpPr>
          <p:cNvPr id="95" name="Google Shape;95;p16"/>
          <p:cNvGrpSpPr/>
          <p:nvPr/>
        </p:nvGrpSpPr>
        <p:grpSpPr>
          <a:xfrm>
            <a:off x="215613" y="2588961"/>
            <a:ext cx="5957975" cy="643500"/>
            <a:chOff x="1593000" y="2322568"/>
            <a:chExt cx="5957975" cy="643500"/>
          </a:xfrm>
        </p:grpSpPr>
        <p:sp>
          <p:nvSpPr>
            <p:cNvPr id="96" name="Google Shape;96;p1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Denial of Service (DDOS)</a:t>
              </a:r>
              <a:endParaRPr sz="1900">
                <a:solidFill>
                  <a:srgbClr val="FFFFFF"/>
                </a:solidFill>
                <a:latin typeface="Roboto"/>
                <a:ea typeface="Roboto"/>
                <a:cs typeface="Roboto"/>
                <a:sym typeface="Roboto"/>
              </a:endParaRPr>
            </a:p>
          </p:txBody>
        </p:sp>
        <p:sp>
          <p:nvSpPr>
            <p:cNvPr id="100" name="Google Shape;100;p16"/>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02" name="Google Shape;102;p1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b="1" lang="en" sz="1600">
                  <a:latin typeface="Roboto"/>
                  <a:ea typeface="Roboto"/>
                  <a:cs typeface="Roboto"/>
                  <a:sym typeface="Roboto"/>
                </a:rPr>
                <a:t>Denying Network Availability </a:t>
              </a:r>
              <a:endParaRPr b="1" sz="1600">
                <a:latin typeface="Roboto"/>
                <a:ea typeface="Roboto"/>
                <a:cs typeface="Roboto"/>
                <a:sym typeface="Roboto"/>
              </a:endParaRPr>
            </a:p>
          </p:txBody>
        </p:sp>
      </p:grpSp>
      <p:grpSp>
        <p:nvGrpSpPr>
          <p:cNvPr id="103" name="Google Shape;103;p16"/>
          <p:cNvGrpSpPr/>
          <p:nvPr/>
        </p:nvGrpSpPr>
        <p:grpSpPr>
          <a:xfrm>
            <a:off x="215613" y="1933834"/>
            <a:ext cx="5957975" cy="643500"/>
            <a:chOff x="1593000" y="2322568"/>
            <a:chExt cx="5957975" cy="643500"/>
          </a:xfrm>
        </p:grpSpPr>
        <p:sp>
          <p:nvSpPr>
            <p:cNvPr id="104" name="Google Shape;104;p1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Phishing</a:t>
              </a:r>
              <a:endParaRPr sz="1800">
                <a:solidFill>
                  <a:srgbClr val="FFFFFF"/>
                </a:solidFill>
                <a:latin typeface="Roboto"/>
                <a:ea typeface="Roboto"/>
                <a:cs typeface="Roboto"/>
                <a:sym typeface="Roboto"/>
              </a:endParaRPr>
            </a:p>
          </p:txBody>
        </p:sp>
        <p:sp>
          <p:nvSpPr>
            <p:cNvPr id="108" name="Google Shape;108;p16"/>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10" name="Google Shape;110;p1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b="1" lang="en" sz="1600">
                  <a:latin typeface="Roboto"/>
                  <a:ea typeface="Roboto"/>
                  <a:cs typeface="Roboto"/>
                  <a:sym typeface="Roboto"/>
                </a:rPr>
                <a:t>Stealing Identifying Info</a:t>
              </a:r>
              <a:endParaRPr b="1" sz="1600">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p:nvPr/>
        </p:nvSpPr>
        <p:spPr>
          <a:xfrm>
            <a:off x="5449409" y="1061616"/>
            <a:ext cx="2357100" cy="2503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 name="Google Shape;116;p17"/>
          <p:cNvGrpSpPr/>
          <p:nvPr/>
        </p:nvGrpSpPr>
        <p:grpSpPr>
          <a:xfrm>
            <a:off x="3949206" y="1208878"/>
            <a:ext cx="1792555" cy="660025"/>
            <a:chOff x="1680836" y="1315124"/>
            <a:chExt cx="1931633" cy="669600"/>
          </a:xfrm>
        </p:grpSpPr>
        <p:cxnSp>
          <p:nvCxnSpPr>
            <p:cNvPr id="117" name="Google Shape;117;p17"/>
            <p:cNvCxnSpPr/>
            <p:nvPr/>
          </p:nvCxnSpPr>
          <p:spPr>
            <a:xfrm>
              <a:off x="3178969" y="1638300"/>
              <a:ext cx="433500" cy="252300"/>
            </a:xfrm>
            <a:prstGeom prst="straightConnector1">
              <a:avLst/>
            </a:prstGeom>
            <a:noFill/>
            <a:ln cap="flat" cmpd="sng" w="19050">
              <a:solidFill>
                <a:srgbClr val="65F0AD"/>
              </a:solidFill>
              <a:prstDash val="solid"/>
              <a:round/>
              <a:headEnd len="med" w="med" type="oval"/>
              <a:tailEnd len="sm" w="sm" type="none"/>
            </a:ln>
          </p:spPr>
        </p:cxnSp>
        <p:sp>
          <p:nvSpPr>
            <p:cNvPr id="118" name="Google Shape;118;p17"/>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600">
                  <a:solidFill>
                    <a:schemeClr val="dk1"/>
                  </a:solidFill>
                  <a:latin typeface="Roboto"/>
                  <a:ea typeface="Roboto"/>
                  <a:cs typeface="Roboto"/>
                  <a:sym typeface="Roboto"/>
                </a:rPr>
                <a:t>3. Fix Security Issues</a:t>
              </a:r>
              <a:endParaRPr b="1" sz="1600">
                <a:solidFill>
                  <a:schemeClr val="dk1"/>
                </a:solidFill>
                <a:latin typeface="Roboto"/>
                <a:ea typeface="Roboto"/>
                <a:cs typeface="Roboto"/>
                <a:sym typeface="Roboto"/>
              </a:endParaRPr>
            </a:p>
          </p:txBody>
        </p:sp>
      </p:grpSp>
      <p:grpSp>
        <p:nvGrpSpPr>
          <p:cNvPr id="119" name="Google Shape;119;p17"/>
          <p:cNvGrpSpPr/>
          <p:nvPr/>
        </p:nvGrpSpPr>
        <p:grpSpPr>
          <a:xfrm>
            <a:off x="7509462" y="1208878"/>
            <a:ext cx="1800326" cy="660025"/>
            <a:chOff x="5517319" y="1315124"/>
            <a:chExt cx="1940006" cy="669600"/>
          </a:xfrm>
        </p:grpSpPr>
        <p:cxnSp>
          <p:nvCxnSpPr>
            <p:cNvPr id="120" name="Google Shape;120;p17"/>
            <p:cNvCxnSpPr/>
            <p:nvPr/>
          </p:nvCxnSpPr>
          <p:spPr>
            <a:xfrm flipH="1">
              <a:off x="5517319" y="1638300"/>
              <a:ext cx="433500" cy="252300"/>
            </a:xfrm>
            <a:prstGeom prst="straightConnector1">
              <a:avLst/>
            </a:prstGeom>
            <a:noFill/>
            <a:ln cap="flat" cmpd="sng" w="19050">
              <a:solidFill>
                <a:srgbClr val="085631"/>
              </a:solidFill>
              <a:prstDash val="solid"/>
              <a:round/>
              <a:headEnd len="med" w="med" type="oval"/>
              <a:tailEnd len="sm" w="sm" type="none"/>
            </a:ln>
          </p:spPr>
        </p:cxnSp>
        <p:sp>
          <p:nvSpPr>
            <p:cNvPr id="121" name="Google Shape;121;p17"/>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Roboto"/>
                  <a:ea typeface="Roboto"/>
                  <a:cs typeface="Roboto"/>
                  <a:sym typeface="Roboto"/>
                </a:rPr>
                <a:t>1. Design an Information System</a:t>
              </a:r>
              <a:endParaRPr b="1" sz="1600">
                <a:solidFill>
                  <a:schemeClr val="dk1"/>
                </a:solidFill>
                <a:latin typeface="Roboto"/>
                <a:ea typeface="Roboto"/>
                <a:cs typeface="Roboto"/>
                <a:sym typeface="Roboto"/>
              </a:endParaRPr>
            </a:p>
          </p:txBody>
        </p:sp>
      </p:grpSp>
      <p:grpSp>
        <p:nvGrpSpPr>
          <p:cNvPr id="122" name="Google Shape;122;p17"/>
          <p:cNvGrpSpPr/>
          <p:nvPr/>
        </p:nvGrpSpPr>
        <p:grpSpPr>
          <a:xfrm>
            <a:off x="6001899" y="3397148"/>
            <a:ext cx="1387546" cy="1113939"/>
            <a:chOff x="3892790" y="3535140"/>
            <a:chExt cx="1495200" cy="1130100"/>
          </a:xfrm>
        </p:grpSpPr>
        <p:cxnSp>
          <p:nvCxnSpPr>
            <p:cNvPr id="123" name="Google Shape;123;p17"/>
            <p:cNvCxnSpPr/>
            <p:nvPr/>
          </p:nvCxnSpPr>
          <p:spPr>
            <a:xfrm rot="10800000">
              <a:off x="4556399" y="3535140"/>
              <a:ext cx="0" cy="460500"/>
            </a:xfrm>
            <a:prstGeom prst="straightConnector1">
              <a:avLst/>
            </a:prstGeom>
            <a:noFill/>
            <a:ln cap="flat" cmpd="sng" w="19050">
              <a:solidFill>
                <a:srgbClr val="0E9453"/>
              </a:solidFill>
              <a:prstDash val="solid"/>
              <a:round/>
              <a:headEnd len="med" w="med" type="oval"/>
              <a:tailEnd len="sm" w="sm" type="none"/>
            </a:ln>
          </p:spPr>
        </p:cxnSp>
        <p:sp>
          <p:nvSpPr>
            <p:cNvPr id="124" name="Google Shape;124;p17"/>
            <p:cNvSpPr txBox="1"/>
            <p:nvPr/>
          </p:nvSpPr>
          <p:spPr>
            <a:xfrm>
              <a:off x="3892790" y="3995640"/>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latin typeface="Roboto"/>
                  <a:ea typeface="Roboto"/>
                  <a:cs typeface="Roboto"/>
                  <a:sym typeface="Roboto"/>
                </a:rPr>
                <a:t>2. ‘Hack’ the System</a:t>
              </a:r>
              <a:endParaRPr b="1" sz="1600">
                <a:solidFill>
                  <a:schemeClr val="dk1"/>
                </a:solidFill>
                <a:latin typeface="Roboto"/>
                <a:ea typeface="Roboto"/>
                <a:cs typeface="Roboto"/>
                <a:sym typeface="Roboto"/>
              </a:endParaRPr>
            </a:p>
          </p:txBody>
        </p:sp>
      </p:grpSp>
      <p:sp>
        <p:nvSpPr>
          <p:cNvPr id="125" name="Google Shape;125;p17"/>
          <p:cNvSpPr txBox="1"/>
          <p:nvPr/>
        </p:nvSpPr>
        <p:spPr>
          <a:xfrm>
            <a:off x="5958206" y="1939586"/>
            <a:ext cx="1339500" cy="792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latin typeface="Roboto"/>
                <a:ea typeface="Roboto"/>
                <a:cs typeface="Roboto"/>
                <a:sym typeface="Roboto"/>
              </a:rPr>
              <a:t>System Security Cycle</a:t>
            </a:r>
            <a:endParaRPr sz="1600">
              <a:solidFill>
                <a:schemeClr val="dk1"/>
              </a:solidFill>
            </a:endParaRPr>
          </a:p>
        </p:txBody>
      </p:sp>
      <p:sp>
        <p:nvSpPr>
          <p:cNvPr id="126" name="Google Shape;126;p17"/>
          <p:cNvSpPr/>
          <p:nvPr/>
        </p:nvSpPr>
        <p:spPr>
          <a:xfrm rot="1891150">
            <a:off x="5357482" y="1002455"/>
            <a:ext cx="2536995" cy="2614511"/>
          </a:xfrm>
          <a:prstGeom prst="blockArc">
            <a:avLst>
              <a:gd fmla="val 14414370" name="adj1"/>
              <a:gd fmla="val 694" name="adj2"/>
              <a:gd fmla="val 9562"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flipH="1" rot="-1891150">
            <a:off x="5359312" y="1002455"/>
            <a:ext cx="2536995" cy="2614511"/>
          </a:xfrm>
          <a:prstGeom prst="blockArc">
            <a:avLst>
              <a:gd fmla="val 14348563" name="adj1"/>
              <a:gd fmla="val 21472873" name="adj2"/>
              <a:gd fmla="val 9381"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rot="-7995095">
            <a:off x="6451716" y="956117"/>
            <a:ext cx="347634" cy="347634"/>
          </a:xfrm>
          <a:prstGeom prst="rtTriangle">
            <a:avLst/>
          </a:prstGeom>
          <a:solidFill>
            <a:srgbClr val="65F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flipH="1" rot="-8909677">
            <a:off x="5358504" y="1000789"/>
            <a:ext cx="2536269" cy="2613818"/>
          </a:xfrm>
          <a:prstGeom prst="blockArc">
            <a:avLst>
              <a:gd fmla="val 14316164" name="adj1"/>
              <a:gd fmla="val 21502663" name="adj2"/>
              <a:gd fmla="val 9415"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rot="-1089328">
            <a:off x="7479371" y="2722301"/>
            <a:ext cx="291724" cy="306756"/>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rot="6306686">
            <a:off x="5456728" y="2729239"/>
            <a:ext cx="356736" cy="338987"/>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ph type="title"/>
          </p:nvPr>
        </p:nvSpPr>
        <p:spPr>
          <a:xfrm>
            <a:off x="387900" y="573025"/>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Whitehat Hacking</a:t>
            </a:r>
            <a:endParaRPr/>
          </a:p>
        </p:txBody>
      </p:sp>
      <p:sp>
        <p:nvSpPr>
          <p:cNvPr id="133" name="Google Shape;133;p17"/>
          <p:cNvSpPr txBox="1"/>
          <p:nvPr>
            <p:ph idx="2" type="body"/>
          </p:nvPr>
        </p:nvSpPr>
        <p:spPr>
          <a:xfrm>
            <a:off x="387900" y="1594025"/>
            <a:ext cx="2808000" cy="26811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Char char="-"/>
            </a:pPr>
            <a:r>
              <a:rPr lang="en" sz="1600"/>
              <a:t>Ethical Hacking</a:t>
            </a:r>
            <a:endParaRPr sz="1600"/>
          </a:p>
          <a:p>
            <a:pPr indent="0" lvl="0" marL="45720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Realistic Approach</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387900" y="1152450"/>
            <a:ext cx="83682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t>42%</a:t>
            </a:r>
            <a:r>
              <a:rPr lang="en"/>
              <a:t> </a:t>
            </a:r>
            <a:endParaRPr/>
          </a:p>
        </p:txBody>
      </p:sp>
      <p:sp>
        <p:nvSpPr>
          <p:cNvPr id="139" name="Google Shape;139;p18"/>
          <p:cNvSpPr txBox="1"/>
          <p:nvPr>
            <p:ph idx="1" type="body"/>
          </p:nvPr>
        </p:nvSpPr>
        <p:spPr>
          <a:xfrm>
            <a:off x="387900" y="2919450"/>
            <a:ext cx="8368200" cy="10716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b="1" lang="en" sz="2100"/>
              <a:t>i</a:t>
            </a:r>
            <a:r>
              <a:rPr b="1" lang="en" sz="2100"/>
              <a:t>ncrease</a:t>
            </a:r>
            <a:r>
              <a:rPr b="1" lang="en" sz="2100"/>
              <a:t> </a:t>
            </a:r>
            <a:r>
              <a:rPr b="1" lang="en" sz="2100"/>
              <a:t>in Cyber Attacks in 2020,</a:t>
            </a:r>
            <a:endParaRPr b="1" sz="2100"/>
          </a:p>
          <a:p>
            <a:pPr indent="0" lvl="0" marL="0" rtl="0" algn="ctr">
              <a:spcBef>
                <a:spcPts val="1200"/>
              </a:spcBef>
              <a:spcAft>
                <a:spcPts val="1200"/>
              </a:spcAft>
              <a:buNone/>
            </a:pPr>
            <a:r>
              <a:rPr b="1" lang="en" sz="2100"/>
              <a:t>a</a:t>
            </a:r>
            <a:r>
              <a:rPr b="1" lang="en" sz="2100"/>
              <a:t>ffecting </a:t>
            </a:r>
            <a:r>
              <a:rPr b="1" lang="en" sz="4300" u="sng">
                <a:solidFill>
                  <a:schemeClr val="accent5"/>
                </a:solidFill>
              </a:rPr>
              <a:t>31 million</a:t>
            </a:r>
            <a:r>
              <a:rPr b="1" lang="en" sz="2100"/>
              <a:t> patients.</a:t>
            </a:r>
            <a:endParaRPr b="1" sz="2100"/>
          </a:p>
        </p:txBody>
      </p:sp>
      <p:sp>
        <p:nvSpPr>
          <p:cNvPr id="140" name="Google Shape;140;p18"/>
          <p:cNvSpPr txBox="1"/>
          <p:nvPr/>
        </p:nvSpPr>
        <p:spPr>
          <a:xfrm>
            <a:off x="2179450" y="3991050"/>
            <a:ext cx="502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Roboto"/>
              <a:ea typeface="Roboto"/>
              <a:cs typeface="Roboto"/>
              <a:sym typeface="Roboto"/>
            </a:endParaRPr>
          </a:p>
        </p:txBody>
      </p:sp>
      <p:sp>
        <p:nvSpPr>
          <p:cNvPr id="141" name="Google Shape;141;p18"/>
          <p:cNvSpPr txBox="1"/>
          <p:nvPr/>
        </p:nvSpPr>
        <p:spPr>
          <a:xfrm>
            <a:off x="3003125" y="272850"/>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Roboto"/>
                <a:ea typeface="Roboto"/>
                <a:cs typeface="Roboto"/>
                <a:sym typeface="Roboto"/>
              </a:rPr>
              <a:t>HealthIT Security (2021) notes a...</a:t>
            </a:r>
            <a:endParaRPr b="1" sz="21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387900" y="1152450"/>
            <a:ext cx="83682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
        <p:nvSpPr>
          <p:cNvPr id="147" name="Google Shape;147;p19"/>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The End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53" name="Google Shape;153;p20"/>
          <p:cNvSpPr txBox="1"/>
          <p:nvPr/>
        </p:nvSpPr>
        <p:spPr>
          <a:xfrm>
            <a:off x="470750" y="1377400"/>
            <a:ext cx="8098800" cy="25221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200"/>
              </a:spcBef>
              <a:spcAft>
                <a:spcPts val="0"/>
              </a:spcAft>
              <a:buClr>
                <a:schemeClr val="dk1"/>
              </a:buClr>
              <a:buSzPts val="1700"/>
              <a:buFont typeface="Roboto"/>
              <a:buChar char="●"/>
            </a:pPr>
            <a:r>
              <a:rPr lang="en">
                <a:solidFill>
                  <a:schemeClr val="dk1"/>
                </a:solidFill>
                <a:latin typeface="Roboto"/>
                <a:ea typeface="Roboto"/>
                <a:cs typeface="Roboto"/>
                <a:sym typeface="Roboto"/>
              </a:rPr>
              <a:t>Davis, J. (2021, March 16). </a:t>
            </a:r>
            <a:r>
              <a:rPr i="1" lang="en">
                <a:solidFill>
                  <a:schemeClr val="dk1"/>
                </a:solidFill>
                <a:latin typeface="Roboto"/>
                <a:ea typeface="Roboto"/>
                <a:cs typeface="Roboto"/>
                <a:sym typeface="Roboto"/>
              </a:rPr>
              <a:t>Healthcare Hacking Incidents Rose 42% in 2020, 31M Patients Impacted</a:t>
            </a:r>
            <a:r>
              <a:rPr lang="en">
                <a:solidFill>
                  <a:schemeClr val="dk1"/>
                </a:solidFill>
                <a:latin typeface="Roboto"/>
                <a:ea typeface="Roboto"/>
                <a:cs typeface="Roboto"/>
                <a:sym typeface="Roboto"/>
              </a:rPr>
              <a:t>. HealthITSecurity. https://healthitsecurity.com/news/healthcare-hacking-incidents-rose-42-in-2020-31m-patients-impacted.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Sobers, R. (2020). </a:t>
            </a:r>
            <a:r>
              <a:rPr i="1" lang="en">
                <a:solidFill>
                  <a:schemeClr val="dk1"/>
                </a:solidFill>
                <a:latin typeface="Roboto"/>
                <a:ea typeface="Roboto"/>
                <a:cs typeface="Roboto"/>
                <a:sym typeface="Roboto"/>
              </a:rPr>
              <a:t>What Does It Take To Be An Ethical Hacker?</a:t>
            </a:r>
            <a:r>
              <a:rPr lang="en">
                <a:solidFill>
                  <a:schemeClr val="dk1"/>
                </a:solidFill>
                <a:latin typeface="Roboto"/>
                <a:ea typeface="Roboto"/>
                <a:cs typeface="Roboto"/>
                <a:sym typeface="Roboto"/>
              </a:rPr>
              <a:t> Varonis. </a:t>
            </a:r>
            <a:r>
              <a:rPr lang="en">
                <a:solidFill>
                  <a:schemeClr val="dk1"/>
                </a:solidFill>
                <a:uFill>
                  <a:noFill/>
                </a:uFill>
                <a:latin typeface="Roboto"/>
                <a:ea typeface="Roboto"/>
                <a:cs typeface="Roboto"/>
                <a:sym typeface="Roboto"/>
                <a:hlinkClick r:id="rId3">
                  <a:extLst>
                    <a:ext uri="{A12FA001-AC4F-418D-AE19-62706E023703}">
                      <ahyp:hlinkClr val="tx"/>
                    </a:ext>
                  </a:extLst>
                </a:hlinkClick>
              </a:rPr>
              <a:t>https://www.varonis.com/blog/white-hat-hacker/</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Enterprise Security Magazine. (2019). Why Cybersecurity is Important in the Healthcare Sector. Enterprise Security https://www.enterprisesecuritymag.com/news/why-cybersecurity-is-important-in-the-healthcare-sector-nid-1420-cid-62.html</a:t>
            </a: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